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1" r:id="rId5"/>
    <p:sldId id="260" r:id="rId6"/>
    <p:sldId id="270" r:id="rId7"/>
    <p:sldId id="274" r:id="rId8"/>
    <p:sldId id="275" r:id="rId9"/>
    <p:sldId id="276" r:id="rId10"/>
    <p:sldId id="273" r:id="rId11"/>
    <p:sldId id="262" r:id="rId12"/>
    <p:sldId id="264" r:id="rId13"/>
    <p:sldId id="266" r:id="rId14"/>
    <p:sldId id="268" r:id="rId15"/>
    <p:sldId id="277" r:id="rId16"/>
    <p:sldId id="278" r:id="rId17"/>
    <p:sldId id="279" r:id="rId18"/>
    <p:sldId id="281" r:id="rId19"/>
    <p:sldId id="25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8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69675-629F-4ECE-97E1-126B5BD37F19}" type="datetimeFigureOut">
              <a:rPr lang="en-US" smtClean="0"/>
              <a:t>7/8/2016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84082-4820-42AF-9713-05421B76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84082-4820-42AF-9713-05421B7600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88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679F82F-2537-447F-B2CF-5569C8C7A5AD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DA1C-781B-47A2-BFCC-61F4F2FA04DF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2A3F-D1A4-46D4-B2DF-09DA92228DDB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1D04B-2204-494E-BF64-FF1FA6C112B5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EA9C5-D492-44FD-BF7E-C00BB8668EA3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C3E05-8D31-4A8B-BF84-E451134E8301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2D3-B221-468D-8339-DB7B34F5E3F0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F13CC-D6D8-44D3-B442-FDA6A5DAB450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5113-361D-49C8-8894-A9BCA7D27659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CE2A9-E0F4-4EEA-8C57-69798323065B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E4E-2605-4159-84A4-C9A7F8F50A40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A072-87C0-4190-9EFB-BAAF91C7159E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7FB-3945-4812-AB49-E520E99262D1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D2B39-4270-4473-8333-9919E7B30F4B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EF85-D86E-4E4B-909D-ED1EC99B29A1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31EE8-9345-464D-BBD2-61C8ECD697A3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C1C-497F-494E-B9CD-82D63B39843B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A66EF5A-C5B2-42C3-82AD-A98F7882D825}" type="datetime1">
              <a:rPr lang="en-US" smtClean="0"/>
              <a:t>7/8/2016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thesystemis.com/" TargetMode="External"/><Relationship Id="rId3" Type="http://schemas.openxmlformats.org/officeDocument/2006/relationships/hyperlink" Target="http://openframeworks.cc/" TargetMode="External"/><Relationship Id="rId7" Type="http://schemas.openxmlformats.org/officeDocument/2006/relationships/hyperlink" Target="http://csugrue.com/" TargetMode="External"/><Relationship Id="rId2" Type="http://schemas.openxmlformats.org/officeDocument/2006/relationships/hyperlink" Target="http://fffff.a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van-roth.com/" TargetMode="External"/><Relationship Id="rId5" Type="http://schemas.openxmlformats.org/officeDocument/2006/relationships/hyperlink" Target="http://www.myspace.com/temptone" TargetMode="External"/><Relationship Id="rId10" Type="http://schemas.openxmlformats.org/officeDocument/2006/relationships/hyperlink" Target="http://en.wikipedia.org/wiki/James_Powderly" TargetMode="External"/><Relationship Id="rId4" Type="http://schemas.openxmlformats.org/officeDocument/2006/relationships/hyperlink" Target="http://graffitiresearchlab.com/" TargetMode="External"/><Relationship Id="rId9" Type="http://schemas.openxmlformats.org/officeDocument/2006/relationships/hyperlink" Target="http://www.theowats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pedia.com/neurons/paralaysis" TargetMode="External"/><Relationship Id="rId2" Type="http://schemas.openxmlformats.org/officeDocument/2006/relationships/hyperlink" Target="http://www.mathworks.com/documenta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destructibles.com/medical_projects/amputes/para/words" TargetMode="External"/><Relationship Id="rId4" Type="http://schemas.openxmlformats.org/officeDocument/2006/relationships/hyperlink" Target="http://www.wikiperdia.com/houghtrans/ma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460937"/>
            <a:ext cx="8825658" cy="267764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Eye-Writer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AN </a:t>
            </a:r>
            <a:r>
              <a:rPr lang="en-US" sz="1800" dirty="0"/>
              <a:t>INTERACTION DEVICE FOR DISABLED PERSON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272" y="3517923"/>
            <a:ext cx="8825658" cy="2870329"/>
          </a:xfrm>
        </p:spPr>
        <p:txBody>
          <a:bodyPr>
            <a:normAutofit/>
          </a:bodyPr>
          <a:lstStyle/>
          <a:p>
            <a:r>
              <a:rPr lang="en-US" sz="1600" u="sng" dirty="0" smtClean="0">
                <a:solidFill>
                  <a:schemeClr val="bg1"/>
                </a:solidFill>
              </a:rPr>
              <a:t>Prepared by</a:t>
            </a:r>
          </a:p>
          <a:p>
            <a:r>
              <a:rPr lang="en-US" sz="1600" dirty="0">
                <a:solidFill>
                  <a:schemeClr val="bg1"/>
                </a:solidFill>
              </a:rPr>
              <a:t>Jigar mangukiya – </a:t>
            </a:r>
            <a:r>
              <a:rPr lang="en-US" sz="1600" dirty="0" smtClean="0">
                <a:solidFill>
                  <a:schemeClr val="bg1"/>
                </a:solidFill>
              </a:rPr>
              <a:t>120110107027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Vishwa Gandhi     – 120110107019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u="sng" dirty="0" smtClean="0">
                <a:solidFill>
                  <a:schemeClr val="bg1"/>
                </a:solidFill>
              </a:rPr>
              <a:t>Guided BY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Dr. </a:t>
            </a:r>
            <a:r>
              <a:rPr lang="en-US" sz="1600" dirty="0" err="1" smtClean="0">
                <a:solidFill>
                  <a:schemeClr val="bg1"/>
                </a:solidFill>
              </a:rPr>
              <a:t>maulika</a:t>
            </a:r>
            <a:r>
              <a:rPr lang="en-US" sz="1600" dirty="0" smtClean="0">
                <a:solidFill>
                  <a:schemeClr val="bg1"/>
                </a:solidFill>
              </a:rPr>
              <a:t> s. </a:t>
            </a:r>
            <a:r>
              <a:rPr lang="en-US" sz="1600" dirty="0" err="1" smtClean="0">
                <a:solidFill>
                  <a:schemeClr val="bg1"/>
                </a:solidFill>
              </a:rPr>
              <a:t>patel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100" dirty="0" smtClean="0">
                <a:solidFill>
                  <a:schemeClr val="bg1"/>
                </a:solidFill>
              </a:rPr>
              <a:t>Head – department of computer engineering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G h </a:t>
            </a:r>
            <a:r>
              <a:rPr lang="en-US" sz="1100" dirty="0" err="1" smtClean="0">
                <a:solidFill>
                  <a:schemeClr val="bg1"/>
                </a:solidFill>
              </a:rPr>
              <a:t>patel</a:t>
            </a:r>
            <a:r>
              <a:rPr lang="en-US" sz="1100" dirty="0" smtClean="0">
                <a:solidFill>
                  <a:schemeClr val="bg1"/>
                </a:solidFill>
              </a:rPr>
              <a:t> college of engineering &amp; Technology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5" descr="F:\ps\Logo's\gcet png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9272" y="619745"/>
            <a:ext cx="1951076" cy="875557"/>
          </a:xfrm>
          <a:prstGeom prst="rect">
            <a:avLst/>
          </a:prstGeom>
          <a:noFill/>
        </p:spPr>
      </p:pic>
      <p:pic>
        <p:nvPicPr>
          <p:cNvPr id="5" name="Picture 4" descr="F:\ps\Logo's\gt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3555" y="504361"/>
            <a:ext cx="2224229" cy="1295400"/>
          </a:xfrm>
          <a:prstGeom prst="rect">
            <a:avLst/>
          </a:prstGeom>
          <a:noFill/>
        </p:spPr>
      </p:pic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302574" y="3618320"/>
            <a:ext cx="5134410" cy="405455"/>
          </a:xfrm>
        </p:spPr>
        <p:txBody>
          <a:bodyPr/>
          <a:lstStyle/>
          <a:p>
            <a:r>
              <a:rPr lang="en-US" dirty="0" smtClean="0"/>
              <a:t>TEAM ID : 30773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5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28" y="1863038"/>
            <a:ext cx="8466980" cy="4760352"/>
          </a:xfrm>
        </p:spPr>
      </p:pic>
      <p:sp>
        <p:nvSpPr>
          <p:cNvPr id="7" name="Right Arrow 6"/>
          <p:cNvSpPr/>
          <p:nvPr/>
        </p:nvSpPr>
        <p:spPr>
          <a:xfrm>
            <a:off x="2751934" y="3425780"/>
            <a:ext cx="789756" cy="309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751934" y="5175160"/>
            <a:ext cx="789756" cy="309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0086789">
            <a:off x="3223509" y="5968791"/>
            <a:ext cx="1851525" cy="309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8545281" y="1576073"/>
            <a:ext cx="789756" cy="309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746007" y="2100329"/>
            <a:ext cx="789756" cy="309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5400000">
            <a:off x="7068576" y="1942489"/>
            <a:ext cx="789756" cy="309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3870" y="2070209"/>
            <a:ext cx="238213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Control Buttons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4026" y="3375131"/>
            <a:ext cx="148790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Input Video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3870" y="4982367"/>
            <a:ext cx="2388064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Processed Video (First Phase)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73023" y="6425597"/>
            <a:ext cx="195117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Detected Circle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0633" y="801698"/>
            <a:ext cx="2257368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Letter pointed by current iris’ center coordinates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3814" y="941932"/>
            <a:ext cx="350128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Typed Letters are printed here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USB micro cam : 640 * 480  </a:t>
            </a:r>
            <a:r>
              <a:rPr lang="en-US" dirty="0" err="1" smtClean="0"/>
              <a:t>px</a:t>
            </a:r>
            <a:r>
              <a:rPr lang="en-US" dirty="0" smtClean="0"/>
              <a:t> resolution, 30 FPS, infrared filter removed</a:t>
            </a:r>
          </a:p>
          <a:p>
            <a:r>
              <a:rPr lang="en-US" dirty="0" smtClean="0"/>
              <a:t>Lens mount (10 mm)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neopixel</a:t>
            </a:r>
            <a:r>
              <a:rPr lang="en-US" dirty="0"/>
              <a:t> </a:t>
            </a:r>
            <a:r>
              <a:rPr lang="en-US" dirty="0" smtClean="0"/>
              <a:t>adjustable voltage artificial light source</a:t>
            </a:r>
          </a:p>
          <a:p>
            <a:r>
              <a:rPr lang="en-US" dirty="0" smtClean="0"/>
              <a:t>Camera mount and a spectacle frame</a:t>
            </a:r>
          </a:p>
          <a:p>
            <a:endParaRPr lang="en-US" dirty="0" smtClean="0"/>
          </a:p>
          <a:p>
            <a:pPr marL="3657600" lvl="8" indent="0">
              <a:buNone/>
            </a:pPr>
            <a:endParaRPr lang="en-US" sz="180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245" y="4829104"/>
            <a:ext cx="1885950" cy="156273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7435" y="4829739"/>
            <a:ext cx="2076450" cy="15621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7822" y="4915464"/>
            <a:ext cx="2105025" cy="147637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9" idx="3"/>
            <a:endCxn id="10" idx="1"/>
          </p:cNvCxnSpPr>
          <p:nvPr/>
        </p:nvCxnSpPr>
        <p:spPr>
          <a:xfrm>
            <a:off x="3516195" y="5610472"/>
            <a:ext cx="981240" cy="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6573885" y="5610471"/>
            <a:ext cx="981240" cy="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2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10461790" cy="3788339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 </a:t>
            </a: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customized lightweight version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predefined algorithm which tracks the coordinates of the center of pupil.</a:t>
            </a:r>
          </a:p>
          <a:p>
            <a:pPr marL="0" indent="0">
              <a:buNone/>
            </a:pPr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 smtClean="0"/>
              <a:t>Supports </a:t>
            </a:r>
            <a:r>
              <a:rPr lang="en-US" sz="2400" b="1" dirty="0" smtClean="0"/>
              <a:t>Real Time processing of video</a:t>
            </a:r>
            <a:r>
              <a:rPr lang="en-US" sz="2400" dirty="0" smtClean="0"/>
              <a:t> at 25-30 FPS</a:t>
            </a:r>
          </a:p>
          <a:p>
            <a:endParaRPr lang="en-US" sz="2400" dirty="0"/>
          </a:p>
          <a:p>
            <a:r>
              <a:rPr lang="en-US" sz="2400" b="1" dirty="0" smtClean="0"/>
              <a:t>Algorithm Finds Circles</a:t>
            </a:r>
            <a:r>
              <a:rPr lang="en-US" sz="2400" dirty="0" smtClean="0"/>
              <a:t> best fulfilling the input criteria.</a:t>
            </a:r>
          </a:p>
          <a:p>
            <a:endParaRPr lang="en-US" sz="2400" dirty="0" smtClean="0"/>
          </a:p>
          <a:p>
            <a:r>
              <a:rPr lang="en-US" sz="2400" dirty="0" smtClean="0"/>
              <a:t>A </a:t>
            </a:r>
            <a:r>
              <a:rPr lang="en-US" sz="2400" b="1" dirty="0"/>
              <a:t>U</a:t>
            </a:r>
            <a:r>
              <a:rPr lang="en-US" sz="2400" b="1" dirty="0" smtClean="0"/>
              <a:t>ser </a:t>
            </a:r>
            <a:r>
              <a:rPr lang="en-US" sz="2400" b="1" dirty="0"/>
              <a:t>f</a:t>
            </a:r>
            <a:r>
              <a:rPr lang="en-US" sz="2400" b="1" dirty="0" smtClean="0"/>
              <a:t>riendly GUI</a:t>
            </a:r>
            <a:r>
              <a:rPr lang="en-US" sz="2400" dirty="0" smtClean="0"/>
              <a:t> that helps a paralyzed person to adept it quickly</a:t>
            </a:r>
          </a:p>
          <a:p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9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tolerance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10" y="4733453"/>
            <a:ext cx="8761413" cy="3416300"/>
          </a:xfrm>
        </p:spPr>
        <p:txBody>
          <a:bodyPr/>
          <a:lstStyle/>
          <a:p>
            <a:r>
              <a:rPr lang="en-US" sz="1400" dirty="0" smtClean="0"/>
              <a:t>Edge sensitivity</a:t>
            </a:r>
          </a:p>
          <a:p>
            <a:r>
              <a:rPr lang="en-US" sz="1400" dirty="0" smtClean="0"/>
              <a:t>Image polarity</a:t>
            </a:r>
          </a:p>
          <a:p>
            <a:r>
              <a:rPr lang="en-US" sz="1400" dirty="0" smtClean="0"/>
              <a:t>Estimated radius range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06" y="2275551"/>
            <a:ext cx="5201699" cy="4582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897" y="2258775"/>
            <a:ext cx="577529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Everybody has different Eye Signatures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different pupil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Different Pupil 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Bounds of movement etc.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110" y="3717790"/>
            <a:ext cx="5682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 some adjustment parameters </a:t>
            </a:r>
          </a:p>
          <a:p>
            <a:r>
              <a:rPr lang="en-US" sz="2000" dirty="0" smtClean="0"/>
              <a:t>are required for algorithm to work universally</a:t>
            </a:r>
          </a:p>
          <a:p>
            <a:r>
              <a:rPr lang="en-US" sz="2000" dirty="0" smtClean="0"/>
              <a:t>Which are,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61110" y="5745508"/>
            <a:ext cx="520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parameters are measured using Circle Finder  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A person who can not say a word </a:t>
            </a:r>
            <a:r>
              <a:rPr lang="en-US" sz="2800" dirty="0" smtClean="0"/>
              <a:t>or lift a finger has a million hurdles in fulfilling even the most simplest of the needs, like</a:t>
            </a:r>
          </a:p>
          <a:p>
            <a:pPr lvl="1"/>
            <a:r>
              <a:rPr lang="en-US" sz="2000" dirty="0" smtClean="0"/>
              <a:t>He has to wait for the scheduled time to have </a:t>
            </a:r>
            <a:r>
              <a:rPr lang="en-US" sz="2000" b="1" dirty="0" smtClean="0"/>
              <a:t>a glass of water </a:t>
            </a:r>
          </a:p>
          <a:p>
            <a:pPr lvl="1"/>
            <a:r>
              <a:rPr lang="en-US" sz="2000" dirty="0" smtClean="0"/>
              <a:t>He can not indicate if and where he is having </a:t>
            </a:r>
            <a:r>
              <a:rPr lang="en-US" sz="2000" b="1" dirty="0" smtClean="0"/>
              <a:t>some kind of pain in his body.</a:t>
            </a:r>
            <a:endParaRPr lang="en-US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Impact ….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407" y="2500469"/>
            <a:ext cx="9920878" cy="26897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Eye Writer can let a such person </a:t>
            </a:r>
            <a:r>
              <a:rPr lang="en-US" sz="2400" b="1" dirty="0" smtClean="0"/>
              <a:t>express himself </a:t>
            </a:r>
          </a:p>
          <a:p>
            <a:r>
              <a:rPr lang="en-US" sz="2400" dirty="0" smtClean="0"/>
              <a:t>By typing </a:t>
            </a:r>
            <a:r>
              <a:rPr lang="en-US" sz="2400" b="1" dirty="0" smtClean="0"/>
              <a:t>a letter at a time</a:t>
            </a:r>
            <a:r>
              <a:rPr lang="en-US" sz="2400" dirty="0" smtClean="0"/>
              <a:t>, slowly but surely </a:t>
            </a:r>
            <a:r>
              <a:rPr lang="en-US" sz="2400" b="1" dirty="0" smtClean="0"/>
              <a:t>he can say what he intends to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He can </a:t>
            </a:r>
            <a:r>
              <a:rPr lang="en-US" sz="2400" b="1" dirty="0" smtClean="0"/>
              <a:t>draw using his eye movement on a digital canvas</a:t>
            </a:r>
            <a:r>
              <a:rPr lang="en-US" sz="2400" dirty="0" smtClean="0"/>
              <a:t>, which is </a:t>
            </a:r>
            <a:r>
              <a:rPr lang="en-US" sz="2400" b="1" dirty="0" smtClean="0"/>
              <a:t>a big thing for someone </a:t>
            </a:r>
            <a:r>
              <a:rPr lang="en-US" sz="2400" dirty="0" smtClean="0"/>
              <a:t>who haven’t moved a finger for months or years.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Impact ….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+mj-lt"/>
              </a:rPr>
              <a:t>This prototype of the Eye writer </a:t>
            </a:r>
            <a:r>
              <a:rPr lang="en-US" sz="2000" b="1" dirty="0" smtClean="0">
                <a:latin typeface="+mj-lt"/>
              </a:rPr>
              <a:t>can be developed using more sophisticated hardware </a:t>
            </a:r>
            <a:r>
              <a:rPr lang="en-US" sz="2000" dirty="0" smtClean="0">
                <a:latin typeface="+mj-lt"/>
              </a:rPr>
              <a:t>like </a:t>
            </a:r>
            <a:r>
              <a:rPr lang="en-US" sz="2000" b="1" dirty="0" smtClean="0">
                <a:latin typeface="+mj-lt"/>
              </a:rPr>
              <a:t>precise infrared camera</a:t>
            </a:r>
            <a:r>
              <a:rPr lang="en-US" sz="2000" dirty="0" smtClean="0">
                <a:latin typeface="+mj-lt"/>
              </a:rPr>
              <a:t> and </a:t>
            </a:r>
            <a:r>
              <a:rPr lang="en-US" sz="2000" b="1" dirty="0" smtClean="0">
                <a:latin typeface="+mj-lt"/>
              </a:rPr>
              <a:t>movable mounts.</a:t>
            </a:r>
          </a:p>
          <a:p>
            <a:pPr marL="0" indent="0">
              <a:buNone/>
            </a:pPr>
            <a:endParaRPr lang="en-US" sz="2000" dirty="0" smtClean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Currently available </a:t>
            </a:r>
            <a:r>
              <a:rPr lang="en-US" sz="2000" b="1" dirty="0" smtClean="0">
                <a:latin typeface="+mj-lt"/>
              </a:rPr>
              <a:t>market alternates range from 10,000 to 15,000$ </a:t>
            </a:r>
            <a:r>
              <a:rPr lang="en-US" sz="2000" dirty="0" smtClean="0">
                <a:latin typeface="+mj-lt"/>
              </a:rPr>
              <a:t>(like one used by well known scientist </a:t>
            </a:r>
            <a:r>
              <a:rPr lang="en-US" sz="2000" b="1" dirty="0" smtClean="0">
                <a:latin typeface="+mj-lt"/>
              </a:rPr>
              <a:t>Stephen Hawking</a:t>
            </a:r>
            <a:r>
              <a:rPr lang="en-US" sz="2000" dirty="0" smtClean="0">
                <a:latin typeface="+mj-lt"/>
              </a:rPr>
              <a:t>). </a:t>
            </a:r>
            <a:r>
              <a:rPr lang="en-US" sz="2000" b="1" dirty="0" smtClean="0">
                <a:latin typeface="+mj-lt"/>
              </a:rPr>
              <a:t>(no such options available in India)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8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Social Impact ….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While Eye Writer has </a:t>
            </a:r>
            <a:r>
              <a:rPr lang="en-US" sz="2000" b="1" dirty="0"/>
              <a:t>almost negligible cost as compared </a:t>
            </a:r>
            <a:r>
              <a:rPr lang="en-US" sz="2000" b="1" dirty="0" smtClean="0"/>
              <a:t>to its alternatives</a:t>
            </a:r>
            <a:r>
              <a:rPr lang="en-US" sz="2000" dirty="0" smtClean="0"/>
              <a:t>. It is </a:t>
            </a:r>
            <a:r>
              <a:rPr lang="en-US" sz="2800" b="1" dirty="0" smtClean="0"/>
              <a:t>affordable for everyone.</a:t>
            </a:r>
            <a:endParaRPr lang="en-US" sz="2000" b="1" dirty="0" smtClean="0"/>
          </a:p>
          <a:p>
            <a:endParaRPr lang="en-US" sz="3200" dirty="0"/>
          </a:p>
          <a:p>
            <a:r>
              <a:rPr lang="en-US" sz="2800" dirty="0" smtClean="0"/>
              <a:t>Eye Writer can serve as </a:t>
            </a:r>
            <a:r>
              <a:rPr lang="en-US" sz="2800" b="1" dirty="0" smtClean="0"/>
              <a:t>ray of hope for millions </a:t>
            </a:r>
            <a:r>
              <a:rPr lang="en-US" sz="2800" dirty="0" smtClean="0"/>
              <a:t>who </a:t>
            </a:r>
            <a:r>
              <a:rPr lang="en-US" sz="2800" b="1" dirty="0" smtClean="0"/>
              <a:t>suffer from such an terrible situation.</a:t>
            </a: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Robotic Vision</a:t>
            </a:r>
          </a:p>
          <a:p>
            <a:r>
              <a:rPr lang="en-US" sz="2400" dirty="0" smtClean="0"/>
              <a:t>Remote Turret Manipulation ( Defense application )</a:t>
            </a:r>
          </a:p>
          <a:p>
            <a:r>
              <a:rPr lang="en-US" sz="2400" dirty="0" smtClean="0"/>
              <a:t>Unmanned aviation vehicle &amp; Unmanned ground vehicle controller</a:t>
            </a:r>
          </a:p>
          <a:p>
            <a:r>
              <a:rPr lang="en-US" sz="2400" dirty="0" smtClean="0"/>
              <a:t>Home automation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2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386777"/>
            <a:ext cx="9078685" cy="4805081"/>
          </a:xfrm>
        </p:spPr>
        <p:txBody>
          <a:bodyPr>
            <a:noAutofit/>
          </a:bodyPr>
          <a:lstStyle/>
          <a:p>
            <a:pPr lvl="0"/>
            <a:r>
              <a:rPr lang="en-US" sz="1100" dirty="0"/>
              <a:t> </a:t>
            </a:r>
            <a:r>
              <a:rPr lang="en-US" u="sng" dirty="0" smtClean="0">
                <a:hlinkClick r:id="rId2"/>
              </a:rPr>
              <a:t>Free Art and Technology</a:t>
            </a:r>
            <a:r>
              <a:rPr lang="en-US" dirty="0" smtClean="0"/>
              <a:t> (FAT), </a:t>
            </a:r>
            <a:r>
              <a:rPr lang="en-US" u="sng" dirty="0" smtClean="0">
                <a:hlinkClick r:id="rId3"/>
              </a:rPr>
              <a:t>OpenFrameworks</a:t>
            </a:r>
            <a:r>
              <a:rPr lang="en-US" dirty="0" smtClean="0"/>
              <a:t> and the </a:t>
            </a:r>
            <a:r>
              <a:rPr lang="en-US" u="sng" dirty="0" smtClean="0">
                <a:hlinkClick r:id="rId4"/>
              </a:rPr>
              <a:t>Graffiti </a:t>
            </a:r>
            <a:r>
              <a:rPr lang="en-US" u="sng" dirty="0" err="1" smtClean="0">
                <a:hlinkClick r:id="rId4"/>
              </a:rPr>
              <a:t>Resarch</a:t>
            </a:r>
            <a:r>
              <a:rPr lang="en-US" u="sng" dirty="0" smtClean="0">
                <a:hlinkClick r:id="rId4"/>
              </a:rPr>
              <a:t> Lab</a:t>
            </a:r>
            <a:r>
              <a:rPr lang="en-US" dirty="0" smtClean="0"/>
              <a:t>: </a:t>
            </a:r>
            <a:r>
              <a:rPr lang="en-US" u="sng" dirty="0" smtClean="0">
                <a:hlinkClick r:id="rId5"/>
              </a:rPr>
              <a:t>Tempt1</a:t>
            </a:r>
            <a:r>
              <a:rPr lang="en-US" dirty="0" smtClean="0"/>
              <a:t>, </a:t>
            </a:r>
            <a:r>
              <a:rPr lang="en-US" u="sng" dirty="0" smtClean="0">
                <a:hlinkClick r:id="rId6"/>
              </a:rPr>
              <a:t>Evan Roth</a:t>
            </a:r>
            <a:r>
              <a:rPr lang="en-US" dirty="0" smtClean="0"/>
              <a:t>, </a:t>
            </a:r>
            <a:r>
              <a:rPr lang="en-US" u="sng" dirty="0" smtClean="0">
                <a:hlinkClick r:id="rId7"/>
              </a:rPr>
              <a:t>Chris </a:t>
            </a:r>
            <a:r>
              <a:rPr lang="en-US" u="sng" dirty="0" err="1" smtClean="0">
                <a:hlinkClick r:id="rId7"/>
              </a:rPr>
              <a:t>Sugrue</a:t>
            </a:r>
            <a:r>
              <a:rPr lang="en-US" dirty="0" smtClean="0"/>
              <a:t>, </a:t>
            </a:r>
            <a:r>
              <a:rPr lang="en-US" u="sng" dirty="0" smtClean="0">
                <a:hlinkClick r:id="rId8"/>
              </a:rPr>
              <a:t>Zach </a:t>
            </a:r>
            <a:r>
              <a:rPr lang="en-US" u="sng" dirty="0" err="1" smtClean="0">
                <a:hlinkClick r:id="rId8"/>
              </a:rPr>
              <a:t>Lieberman</a:t>
            </a:r>
            <a:r>
              <a:rPr lang="en-US" dirty="0" err="1" smtClean="0"/>
              <a:t>,</a:t>
            </a:r>
            <a:r>
              <a:rPr lang="en-US" u="sng" dirty="0" err="1" smtClean="0">
                <a:hlinkClick r:id="rId9"/>
              </a:rPr>
              <a:t>Theo</a:t>
            </a:r>
            <a:r>
              <a:rPr lang="en-US" u="sng" dirty="0" smtClean="0">
                <a:hlinkClick r:id="rId9"/>
              </a:rPr>
              <a:t> Watson</a:t>
            </a:r>
            <a:r>
              <a:rPr lang="en-US" dirty="0" smtClean="0"/>
              <a:t> and </a:t>
            </a:r>
            <a:r>
              <a:rPr lang="en-US" u="sng" dirty="0" smtClean="0">
                <a:hlinkClick r:id="rId10"/>
              </a:rPr>
              <a:t>James Powderly</a:t>
            </a:r>
            <a:r>
              <a:rPr lang="en-US" dirty="0" smtClean="0"/>
              <a:t> (2003), Eye Writer.</a:t>
            </a:r>
          </a:p>
          <a:p>
            <a:pPr lvl="0"/>
            <a:r>
              <a:rPr lang="en-US" sz="1600" dirty="0"/>
              <a:t>Hoffman, J. E. (1998). In H. </a:t>
            </a:r>
            <a:r>
              <a:rPr lang="en-US" sz="1600" dirty="0" err="1"/>
              <a:t>Pashler</a:t>
            </a:r>
            <a:r>
              <a:rPr lang="en-US" sz="1600" dirty="0"/>
              <a:t> (ed.), Attention (pp. 119–154). Hove, UK: Psychology Press. topic: Visual attention and eye movements.</a:t>
            </a:r>
            <a:r>
              <a:rPr lang="en-US" sz="1100" dirty="0"/>
              <a:t>	</a:t>
            </a:r>
          </a:p>
          <a:p>
            <a:pPr lvl="0"/>
            <a:r>
              <a:rPr lang="en-US" sz="1600" dirty="0" err="1"/>
              <a:t>Bojko</a:t>
            </a:r>
            <a:r>
              <a:rPr lang="en-US" sz="1600" dirty="0"/>
              <a:t>, A. &amp; Stephenson, A. (2005). Topic: How eye tracking can help answer usability questions. User Experience, Vol. 4, No. 1.</a:t>
            </a:r>
            <a:endParaRPr lang="en-US" sz="1100" dirty="0"/>
          </a:p>
          <a:p>
            <a:pPr lvl="0"/>
            <a:r>
              <a:rPr lang="en-US" sz="1600" dirty="0" err="1"/>
              <a:t>Pieters.R</a:t>
            </a:r>
            <a:r>
              <a:rPr lang="en-US" sz="1600" dirty="0"/>
              <a:t>  &amp; </a:t>
            </a:r>
            <a:r>
              <a:rPr lang="en-US" sz="1600" dirty="0" err="1"/>
              <a:t>Wedel.M</a:t>
            </a:r>
            <a:r>
              <a:rPr lang="en-US" sz="1600" dirty="0"/>
              <a:t> (2007). Topic: Visual Attention to Advertising: The </a:t>
            </a:r>
            <a:r>
              <a:rPr lang="en-US" sz="1600" dirty="0" err="1"/>
              <a:t>Yarbus</a:t>
            </a:r>
            <a:r>
              <a:rPr lang="en-US" sz="1600" dirty="0"/>
              <a:t> Implication, Journal of Consumer Research, 2007</a:t>
            </a:r>
            <a:r>
              <a:rPr lang="en-US" sz="1600" dirty="0" smtClean="0"/>
              <a:t>.</a:t>
            </a:r>
          </a:p>
          <a:p>
            <a:r>
              <a:rPr lang="en-US" sz="1050" dirty="0"/>
              <a:t> </a:t>
            </a:r>
            <a:r>
              <a:rPr lang="en-US" sz="1050" i="1" dirty="0"/>
              <a:t>Takayuki Ito, Kyle </a:t>
            </a:r>
            <a:r>
              <a:rPr lang="en-US" sz="1600" i="1" dirty="0"/>
              <a:t>McDonald, Golan Levin , eyewriter </a:t>
            </a:r>
            <a:r>
              <a:rPr lang="en-US" sz="1600" i="1" dirty="0" err="1"/>
              <a:t>collab</a:t>
            </a:r>
            <a:r>
              <a:rPr lang="en-US" sz="1600" i="1" dirty="0"/>
              <a:t> at Parsons MFADT, The-Eye-Writer-20 , Eyewriter. </a:t>
            </a:r>
            <a:endParaRPr lang="en-US" sz="1600" dirty="0"/>
          </a:p>
          <a:p>
            <a:pPr lvl="0"/>
            <a:endParaRPr lang="en-US" sz="1100" dirty="0"/>
          </a:p>
          <a:p>
            <a:endParaRPr lang="en-US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BE90-CE8F-434C-91E1-666491F862C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Included?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 &amp; Possible solution</a:t>
            </a:r>
            <a:endParaRPr lang="en-US" dirty="0"/>
          </a:p>
          <a:p>
            <a:r>
              <a:rPr lang="en-US" dirty="0" smtClean="0"/>
              <a:t>Hardware Assembly</a:t>
            </a:r>
          </a:p>
          <a:p>
            <a:r>
              <a:rPr lang="en-US" dirty="0" smtClean="0"/>
              <a:t>User Interface</a:t>
            </a:r>
            <a:endParaRPr lang="en-US" dirty="0"/>
          </a:p>
          <a:p>
            <a:r>
              <a:rPr lang="en-US" dirty="0" smtClean="0"/>
              <a:t>MATLAB Implementation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Social Impact</a:t>
            </a:r>
          </a:p>
          <a:p>
            <a:r>
              <a:rPr lang="en-US" dirty="0" smtClean="0"/>
              <a:t>Future work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900" b="1" dirty="0" smtClean="0"/>
              <a:t>Web </a:t>
            </a:r>
            <a:r>
              <a:rPr lang="en-US" sz="1900" b="1" dirty="0"/>
              <a:t>Sites </a:t>
            </a:r>
          </a:p>
          <a:p>
            <a:pPr lvl="1"/>
            <a:r>
              <a:rPr lang="en-US" u="sng" dirty="0">
                <a:hlinkClick r:id="rId2"/>
              </a:rPr>
              <a:t>www.mathworks.com/documentation/</a:t>
            </a:r>
            <a:r>
              <a:rPr lang="en-US" dirty="0"/>
              <a:t>.. </a:t>
            </a:r>
          </a:p>
          <a:p>
            <a:pPr lvl="1"/>
            <a:r>
              <a:rPr lang="en-US" u="sng" dirty="0">
                <a:hlinkClick r:id="rId3"/>
              </a:rPr>
              <a:t>www.wikipedia.com/neurons/paralaysis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www.wikiperdia.com/houghtrans/map/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www.indestructibles.com/medical_projects/amputes/para/words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0"/>
            <a:r>
              <a:rPr lang="en-US" dirty="0"/>
              <a:t>Development Platform </a:t>
            </a:r>
          </a:p>
          <a:p>
            <a:pPr lvl="1"/>
            <a:r>
              <a:rPr lang="en-US" dirty="0" smtClean="0"/>
              <a:t>MATLAB </a:t>
            </a:r>
            <a:r>
              <a:rPr lang="en-US" dirty="0"/>
              <a:t>- 	Version – R2013B</a:t>
            </a:r>
          </a:p>
          <a:p>
            <a:pPr lvl="1"/>
            <a:r>
              <a:rPr lang="en-US" dirty="0" smtClean="0"/>
              <a:t>Licensed </a:t>
            </a:r>
            <a:r>
              <a:rPr lang="en-US" dirty="0"/>
              <a:t>to G. H. Patel College of Engineering &amp; Technology</a:t>
            </a:r>
          </a:p>
          <a:p>
            <a:pPr lvl="1"/>
            <a:r>
              <a:rPr lang="en-US" dirty="0" smtClean="0"/>
              <a:t>License </a:t>
            </a:r>
            <a:r>
              <a:rPr lang="en-US" dirty="0"/>
              <a:t>Number – 909887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90578" cy="3416300"/>
          </a:xfrm>
        </p:spPr>
        <p:txBody>
          <a:bodyPr>
            <a:normAutofit/>
          </a:bodyPr>
          <a:lstStyle/>
          <a:p>
            <a:pPr lvl="1"/>
            <a:r>
              <a:rPr lang="en-US" sz="2000" b="1" dirty="0" smtClean="0"/>
              <a:t>Problems faced by a person who has  Neuromuscular paralysis </a:t>
            </a:r>
          </a:p>
          <a:p>
            <a:pPr lvl="2"/>
            <a:r>
              <a:rPr lang="en-US" sz="1800" b="1" dirty="0" smtClean="0"/>
              <a:t>Zero interaction capacity – Cannot express anything with words or hand signs 								 because of paralysis</a:t>
            </a:r>
          </a:p>
          <a:p>
            <a:pPr lvl="2"/>
            <a:r>
              <a:rPr lang="en-US" sz="1800" b="1" dirty="0" smtClean="0"/>
              <a:t>Total dependency – 		Fully dependent on external entities for even simplest 								routine tasks</a:t>
            </a:r>
          </a:p>
          <a:p>
            <a:pPr lvl="2"/>
            <a:endParaRPr lang="en-US" sz="1800" b="1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solution – </a:t>
            </a:r>
            <a:r>
              <a:rPr lang="en-US" dirty="0" err="1" smtClean="0"/>
              <a:t>EyeWriter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4213359"/>
            <a:ext cx="8761413" cy="3416300"/>
          </a:xfrm>
        </p:spPr>
        <p:txBody>
          <a:bodyPr/>
          <a:lstStyle/>
          <a:p>
            <a:r>
              <a:rPr lang="en-US" dirty="0" smtClean="0"/>
              <a:t>Utilize their </a:t>
            </a:r>
            <a:r>
              <a:rPr lang="en-US" b="1" dirty="0" smtClean="0"/>
              <a:t>ability to move their eyes </a:t>
            </a:r>
            <a:r>
              <a:rPr lang="en-US" dirty="0" smtClean="0"/>
              <a:t>to help them navigate the cursor on screen.</a:t>
            </a:r>
          </a:p>
          <a:p>
            <a:r>
              <a:rPr lang="en-US" dirty="0" smtClean="0"/>
              <a:t>Track the movement of the eye using </a:t>
            </a:r>
            <a:r>
              <a:rPr lang="en-US" b="1" dirty="0" smtClean="0"/>
              <a:t>a camera mounted on a spectacle frame.</a:t>
            </a:r>
          </a:p>
          <a:p>
            <a:r>
              <a:rPr lang="en-US" dirty="0" smtClean="0"/>
              <a:t>Select the letters from an </a:t>
            </a:r>
            <a:r>
              <a:rPr lang="en-US" b="1" dirty="0" smtClean="0"/>
              <a:t>on screen keyboard digital key board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2130" y="2446986"/>
            <a:ext cx="9928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Eye Writer is a device that captures the movement of Iris to manipulate entities on a digital display </a:t>
            </a:r>
            <a:r>
              <a:rPr lang="en-US" sz="2400" dirty="0" err="1" smtClean="0"/>
              <a:t>i</a:t>
            </a:r>
            <a:r>
              <a:rPr lang="en-US" sz="2400" dirty="0" smtClean="0"/>
              <a:t>. e. Computer Screens, Tablets, Smartphones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852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The </a:t>
            </a:r>
            <a:r>
              <a:rPr lang="en-US" dirty="0" err="1" smtClean="0"/>
              <a:t>EyeWriter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79" y="3019504"/>
            <a:ext cx="2266950" cy="2266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36279" y="2695129"/>
            <a:ext cx="37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Structural diagram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3229" y="2666126"/>
            <a:ext cx="309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developed prototype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19179" y="5270500"/>
            <a:ext cx="8633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Camera mounted on a spectacle frame with an adjustable light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A real time image processing engine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user friendly GUI </a:t>
            </a:r>
            <a:r>
              <a:rPr lang="en-US" b="1" dirty="0" smtClean="0"/>
              <a:t>(Audiovisual Output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03229" y="2466409"/>
            <a:ext cx="0" cy="2738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13679" y="2466409"/>
            <a:ext cx="0" cy="2738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20905" y="2466409"/>
            <a:ext cx="0" cy="2820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176530" y="2466409"/>
            <a:ext cx="1" cy="2820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756" y="2666126"/>
            <a:ext cx="1814187" cy="196043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7410" y="2237066"/>
            <a:ext cx="1885950" cy="1562735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7427" y="3799801"/>
            <a:ext cx="1750006" cy="1343871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17747" y="3759807"/>
            <a:ext cx="1804297" cy="1364073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38481" y="2565527"/>
            <a:ext cx="1772054" cy="119428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34" y="3162286"/>
            <a:ext cx="2670810" cy="20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diagram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07" y="2412256"/>
            <a:ext cx="7269682" cy="4131983"/>
          </a:xfrm>
        </p:spPr>
      </p:pic>
    </p:spTree>
    <p:extLst>
      <p:ext uri="{BB962C8B-B14F-4D97-AF65-F5344CB8AC3E}">
        <p14:creationId xmlns:p14="http://schemas.microsoft.com/office/powerpoint/2010/main" val="19925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Developed Prototype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50" y="1863586"/>
            <a:ext cx="8296729" cy="46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4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70" y="2151621"/>
            <a:ext cx="7680102" cy="43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0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TEAM ID : 30773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06" y="2254562"/>
            <a:ext cx="7314088" cy="41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289</TotalTime>
  <Words>712</Words>
  <Application>Microsoft Office PowerPoint</Application>
  <PresentationFormat>Widescreen</PresentationFormat>
  <Paragraphs>150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Verdana</vt:lpstr>
      <vt:lpstr>Wingdings</vt:lpstr>
      <vt:lpstr>Wingdings 3</vt:lpstr>
      <vt:lpstr>Ion Boardroom</vt:lpstr>
      <vt:lpstr>The Eye-Writer  AN INTERACTION DEVICE FOR DISABLED PERSON</vt:lpstr>
      <vt:lpstr>What’s Included?</vt:lpstr>
      <vt:lpstr>Problem </vt:lpstr>
      <vt:lpstr>Potential solution – EyeWriter </vt:lpstr>
      <vt:lpstr>Introduction – The EyeWriter </vt:lpstr>
      <vt:lpstr>Schematic diagram</vt:lpstr>
      <vt:lpstr>Developed Prototype</vt:lpstr>
      <vt:lpstr>PowerPoint Presentation</vt:lpstr>
      <vt:lpstr>PowerPoint Presentation</vt:lpstr>
      <vt:lpstr>User Interface</vt:lpstr>
      <vt:lpstr>Hardware Assembly</vt:lpstr>
      <vt:lpstr>MATLAB Implementation</vt:lpstr>
      <vt:lpstr>Estimating tolerance parameters</vt:lpstr>
      <vt:lpstr>Social Impact</vt:lpstr>
      <vt:lpstr>Social Impact …. (Cont.)</vt:lpstr>
      <vt:lpstr>Social Impact …. (Cont.)</vt:lpstr>
      <vt:lpstr>Social Impact …. (Cont.)</vt:lpstr>
      <vt:lpstr>Other Applications</vt:lpstr>
      <vt:lpstr>References 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Eye-Writer</dc:title>
  <dc:creator>jigar mangukiya</dc:creator>
  <cp:lastModifiedBy>jigar mangukiya</cp:lastModifiedBy>
  <cp:revision>27</cp:revision>
  <dcterms:created xsi:type="dcterms:W3CDTF">2016-03-28T04:29:54Z</dcterms:created>
  <dcterms:modified xsi:type="dcterms:W3CDTF">2016-07-09T06:21:00Z</dcterms:modified>
</cp:coreProperties>
</file>